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1.jpeg" ContentType="image/jpeg"/>
  <Override PartName="/ppt/media/image21.png" ContentType="image/png"/>
  <Override PartName="/ppt/media/image6.png" ContentType="image/png"/>
  <Override PartName="/ppt/media/image3.jpeg" ContentType="image/jpeg"/>
  <Override PartName="/ppt/media/image16.png" ContentType="image/png"/>
  <Override PartName="/ppt/media/image4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8.png" ContentType="image/png"/>
  <Override PartName="/ppt/media/image2.jpeg" ContentType="image/jpeg"/>
  <Override PartName="/ppt/media/image5.png" ContentType="image/png"/>
  <Override PartName="/ppt/media/image20.png" ContentType="image/png"/>
  <Override PartName="/ppt/media/image22.png" ContentType="image/png"/>
  <Override PartName="/ppt/media/image7.png" ContentType="image/png"/>
  <Override PartName="/ppt/media/image19.png" ContentType="image/png"/>
  <Override PartName="/ppt/media/image25.png" ContentType="image/png"/>
  <Override PartName="/ppt/media/image23.png" ContentType="image/png"/>
  <Override PartName="/ppt/media/image8.png" ContentType="image/png"/>
  <Override PartName="/ppt/media/image17.png" ContentType="image/png"/>
  <Override PartName="/ppt/media/image2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9040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34484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19040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34484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640" cy="444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19040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34484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body"/>
          </p:nvPr>
        </p:nvSpPr>
        <p:spPr>
          <a:xfrm>
            <a:off x="19040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body"/>
          </p:nvPr>
        </p:nvSpPr>
        <p:spPr>
          <a:xfrm>
            <a:off x="34484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640" cy="444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19040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34484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19040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34484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640" cy="444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19040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34484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 type="body"/>
          </p:nvPr>
        </p:nvSpPr>
        <p:spPr>
          <a:xfrm>
            <a:off x="19040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 type="body"/>
          </p:nvPr>
        </p:nvSpPr>
        <p:spPr>
          <a:xfrm>
            <a:off x="34484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640" cy="444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640" cy="444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19040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 type="body"/>
          </p:nvPr>
        </p:nvSpPr>
        <p:spPr>
          <a:xfrm>
            <a:off x="34484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 type="body"/>
          </p:nvPr>
        </p:nvSpPr>
        <p:spPr>
          <a:xfrm>
            <a:off x="19040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 type="body"/>
          </p:nvPr>
        </p:nvSpPr>
        <p:spPr>
          <a:xfrm>
            <a:off x="34484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640" cy="444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19040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34484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1" name="PlaceHolder 6"/>
          <p:cNvSpPr>
            <a:spLocks noGrp="1"/>
          </p:cNvSpPr>
          <p:nvPr>
            <p:ph type="body"/>
          </p:nvPr>
        </p:nvSpPr>
        <p:spPr>
          <a:xfrm>
            <a:off x="19040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7"/>
          <p:cNvSpPr>
            <a:spLocks noGrp="1"/>
          </p:cNvSpPr>
          <p:nvPr>
            <p:ph type="body"/>
          </p:nvPr>
        </p:nvSpPr>
        <p:spPr>
          <a:xfrm>
            <a:off x="34484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ubTitle"/>
          </p:nvPr>
        </p:nvSpPr>
        <p:spPr>
          <a:xfrm>
            <a:off x="360000" y="301320"/>
            <a:ext cx="9359640" cy="4443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2700360" y="461232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19040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3448440" y="198000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 type="body"/>
          </p:nvPr>
        </p:nvSpPr>
        <p:spPr>
          <a:xfrm>
            <a:off x="36000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 type="body"/>
          </p:nvPr>
        </p:nvSpPr>
        <p:spPr>
          <a:xfrm>
            <a:off x="19040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7"/>
          <p:cNvSpPr>
            <a:spLocks noGrp="1"/>
          </p:cNvSpPr>
          <p:nvPr>
            <p:ph type="body"/>
          </p:nvPr>
        </p:nvSpPr>
        <p:spPr>
          <a:xfrm>
            <a:off x="3448440" y="4612320"/>
            <a:ext cx="147024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2700360" y="1980000"/>
            <a:ext cx="222840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7200000"/>
            <a:ext cx="10079640" cy="35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0" y="0"/>
            <a:ext cx="10079640" cy="161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9270000" y="6894000"/>
            <a:ext cx="539640" cy="5396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7200000"/>
            <a:ext cx="10079640" cy="35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2"/>
          <p:cNvSpPr/>
          <p:nvPr/>
        </p:nvSpPr>
        <p:spPr>
          <a:xfrm>
            <a:off x="0" y="0"/>
            <a:ext cx="10079640" cy="161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3"/>
          <p:cNvSpPr/>
          <p:nvPr/>
        </p:nvSpPr>
        <p:spPr>
          <a:xfrm>
            <a:off x="9270000" y="6894000"/>
            <a:ext cx="539640" cy="5396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7200000"/>
            <a:ext cx="10079640" cy="35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0"/>
            <a:ext cx="10079640" cy="161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3"/>
          <p:cNvSpPr/>
          <p:nvPr/>
        </p:nvSpPr>
        <p:spPr>
          <a:xfrm>
            <a:off x="9270000" y="6894000"/>
            <a:ext cx="539640" cy="5396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696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0" name="PlaceHolder 8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696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7200000"/>
            <a:ext cx="10079640" cy="35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2"/>
          <p:cNvSpPr/>
          <p:nvPr/>
        </p:nvSpPr>
        <p:spPr>
          <a:xfrm>
            <a:off x="0" y="0"/>
            <a:ext cx="10079640" cy="161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3"/>
          <p:cNvSpPr/>
          <p:nvPr/>
        </p:nvSpPr>
        <p:spPr>
          <a:xfrm>
            <a:off x="9270000" y="6894000"/>
            <a:ext cx="539640" cy="5396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64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0" y="7200000"/>
            <a:ext cx="10079640" cy="35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2"/>
          <p:cNvSpPr/>
          <p:nvPr/>
        </p:nvSpPr>
        <p:spPr>
          <a:xfrm>
            <a:off x="0" y="0"/>
            <a:ext cx="10079640" cy="161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3"/>
          <p:cNvSpPr/>
          <p:nvPr/>
        </p:nvSpPr>
        <p:spPr>
          <a:xfrm>
            <a:off x="9270000" y="6894000"/>
            <a:ext cx="539640" cy="5396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9359640" cy="240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body"/>
          </p:nvPr>
        </p:nvSpPr>
        <p:spPr>
          <a:xfrm>
            <a:off x="360000" y="4612320"/>
            <a:ext cx="9359640" cy="2403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0" y="7200000"/>
            <a:ext cx="10079640" cy="35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2"/>
          <p:cNvSpPr/>
          <p:nvPr/>
        </p:nvSpPr>
        <p:spPr>
          <a:xfrm>
            <a:off x="0" y="0"/>
            <a:ext cx="10079640" cy="161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3"/>
          <p:cNvSpPr/>
          <p:nvPr/>
        </p:nvSpPr>
        <p:spPr>
          <a:xfrm>
            <a:off x="9270000" y="6894000"/>
            <a:ext cx="539640" cy="5396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696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 type="body"/>
          </p:nvPr>
        </p:nvSpPr>
        <p:spPr>
          <a:xfrm>
            <a:off x="5155920" y="4612320"/>
            <a:ext cx="456696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0" y="7200000"/>
            <a:ext cx="10079640" cy="35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"/>
          <p:cNvSpPr/>
          <p:nvPr/>
        </p:nvSpPr>
        <p:spPr>
          <a:xfrm>
            <a:off x="0" y="0"/>
            <a:ext cx="10079640" cy="1619640"/>
          </a:xfrm>
          <a:prstGeom prst="rect">
            <a:avLst/>
          </a:prstGeom>
          <a:solidFill>
            <a:srgbClr val="2c3e50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3"/>
          <p:cNvSpPr/>
          <p:nvPr/>
        </p:nvSpPr>
        <p:spPr>
          <a:xfrm>
            <a:off x="9270000" y="6894000"/>
            <a:ext cx="539640" cy="539640"/>
          </a:xfrm>
          <a:prstGeom prst="ellipse">
            <a:avLst/>
          </a:prstGeom>
          <a:solidFill>
            <a:srgbClr val="1abc9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PlaceHolder 4"/>
          <p:cNvSpPr>
            <a:spLocks noGrp="1"/>
          </p:cNvSpPr>
          <p:nvPr>
            <p:ph type="title"/>
          </p:nvPr>
        </p:nvSpPr>
        <p:spPr>
          <a:xfrm>
            <a:off x="360000" y="301320"/>
            <a:ext cx="9359640" cy="958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360000" y="1980000"/>
            <a:ext cx="456696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PlaceHolder 6"/>
          <p:cNvSpPr>
            <a:spLocks noGrp="1"/>
          </p:cNvSpPr>
          <p:nvPr>
            <p:ph type="body"/>
          </p:nvPr>
        </p:nvSpPr>
        <p:spPr>
          <a:xfrm>
            <a:off x="5155920" y="1980000"/>
            <a:ext cx="4566960" cy="503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9" name="PlaceHolder 7"/>
          <p:cNvSpPr>
            <a:spLocks noGrp="1"/>
          </p:cNvSpPr>
          <p:nvPr>
            <p:ph type="body"/>
          </p:nvPr>
        </p:nvSpPr>
        <p:spPr>
          <a:xfrm>
            <a:off x="360000" y="4612320"/>
            <a:ext cx="4566960" cy="2403360"/>
          </a:xfrm>
          <a:prstGeom prst="rect">
            <a:avLst/>
          </a:prstGeom>
        </p:spPr>
        <p:txBody>
          <a:bodyPr lIns="0" rIns="0" tIns="0" bIns="0">
            <a:normAutofit fontScale="94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3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65760" y="2286000"/>
            <a:ext cx="9359640" cy="42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15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Source Sans Pro Black"/>
              </a:rPr>
              <a:t>Determining Retail Categories to Open in the Church Hill Neighborhood of Richmond, VA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endParaRPr b="0" lang="en-US" sz="4000" spc="-1" strike="noStrike">
              <a:latin typeface="Arial"/>
            </a:endParaRPr>
          </a:p>
          <a:p>
            <a:pPr algn="ctr">
              <a:lnSpc>
                <a:spcPct val="115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Source Sans Pro Black"/>
              </a:rPr>
              <a:t>Mitch Phillips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</a:rPr>
              <a:t>Data Preparation – PCA Dimensionality Reduction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6" name="CustomShape 2"/>
          <p:cNvSpPr/>
          <p:nvPr/>
        </p:nvSpPr>
        <p:spPr>
          <a:xfrm>
            <a:off x="360000" y="1980000"/>
            <a:ext cx="375444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2c3e50"/>
                </a:solidFill>
                <a:latin typeface="Source Sans Pro Semibold"/>
              </a:rPr>
              <a:t>adfasf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1"/>
          <a:stretch/>
        </p:blipFill>
        <p:spPr>
          <a:xfrm>
            <a:off x="4517640" y="4206240"/>
            <a:ext cx="5105880" cy="280908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2"/>
          <a:stretch/>
        </p:blipFill>
        <p:spPr>
          <a:xfrm>
            <a:off x="4754880" y="1893960"/>
            <a:ext cx="4138920" cy="240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Training the K-Means Model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30" name="CustomShape 2"/>
          <p:cNvSpPr/>
          <p:nvPr/>
        </p:nvSpPr>
        <p:spPr>
          <a:xfrm>
            <a:off x="5760720" y="1980000"/>
            <a:ext cx="396216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2c3e50"/>
                </a:solidFill>
                <a:latin typeface="Source Sans Pro Semibold"/>
              </a:rPr>
              <a:t>adsdfas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1"/>
          <a:stretch/>
        </p:blipFill>
        <p:spPr>
          <a:xfrm>
            <a:off x="459000" y="4350240"/>
            <a:ext cx="4844160" cy="2665080"/>
          </a:xfrm>
          <a:prstGeom prst="rect">
            <a:avLst/>
          </a:prstGeom>
          <a:ln>
            <a:noFill/>
          </a:ln>
        </p:spPr>
      </p:pic>
      <p:pic>
        <p:nvPicPr>
          <p:cNvPr id="332" name="" descr=""/>
          <p:cNvPicPr/>
          <p:nvPr/>
        </p:nvPicPr>
        <p:blipFill>
          <a:blip r:embed="rId2"/>
          <a:stretch/>
        </p:blipFill>
        <p:spPr>
          <a:xfrm>
            <a:off x="359640" y="1991160"/>
            <a:ext cx="4566960" cy="2380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Clustering Results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360000" y="1980000"/>
            <a:ext cx="456696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2c3e50"/>
                </a:solidFill>
                <a:latin typeface="Source Sans Pro Semibold"/>
              </a:rPr>
              <a:t>dfadf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2651760" y="1920240"/>
            <a:ext cx="7152120" cy="4220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</a:rPr>
              <a:t>Analysis - Ranked Retail Categories of Cluster 0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360000" y="2325600"/>
            <a:ext cx="9359640" cy="4348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</a:rPr>
              <a:t>Analysis - Ranked Retail Categories of Cluster 1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360000" y="2326680"/>
            <a:ext cx="9359640" cy="434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</a:rPr>
              <a:t>Analysis - Ranked Retail Categories of Cluster 2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1" name="" descr=""/>
          <p:cNvPicPr/>
          <p:nvPr/>
        </p:nvPicPr>
        <p:blipFill>
          <a:blip r:embed="rId1"/>
          <a:stretch/>
        </p:blipFill>
        <p:spPr>
          <a:xfrm>
            <a:off x="360000" y="2300760"/>
            <a:ext cx="9359640" cy="4397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</a:rPr>
              <a:t>Analysis - Ranked Retail Categories of Cluster 3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360000" y="2313360"/>
            <a:ext cx="9359640" cy="4372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</a:rPr>
              <a:t>Analysis - Ranked Retail Categories of Cluster 4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360000" y="2304000"/>
            <a:ext cx="9359640" cy="4391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</a:rPr>
              <a:t>Analysis- Church Hill Compared to its Cluster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1"/>
          <a:stretch/>
        </p:blipFill>
        <p:spPr>
          <a:xfrm>
            <a:off x="360000" y="2434320"/>
            <a:ext cx="9359640" cy="4131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Conclusion - Results for Church Hill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60000" y="1980000"/>
            <a:ext cx="456696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97000"/>
          </a:bodyPr>
          <a:p>
            <a:pPr marL="44892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Coffee shop</a:t>
            </a:r>
            <a:endParaRPr b="0" lang="en-US" sz="2400" spc="-1" strike="noStrike">
              <a:latin typeface="Arial"/>
            </a:endParaRPr>
          </a:p>
          <a:p>
            <a:pPr marL="44892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Hotel</a:t>
            </a:r>
            <a:endParaRPr b="0" lang="en-US" sz="2400" spc="-1" strike="noStrike">
              <a:latin typeface="Arial"/>
            </a:endParaRPr>
          </a:p>
          <a:p>
            <a:pPr marL="44892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Pizza place</a:t>
            </a:r>
            <a:endParaRPr b="0" lang="en-US" sz="2400" spc="-1" strike="noStrike">
              <a:latin typeface="Arial"/>
            </a:endParaRPr>
          </a:p>
          <a:p>
            <a:pPr marL="44892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Bar</a:t>
            </a:r>
            <a:endParaRPr b="0" lang="en-US" sz="2400" spc="-1" strike="noStrike">
              <a:latin typeface="Arial"/>
            </a:endParaRPr>
          </a:p>
          <a:p>
            <a:pPr marL="44892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Cafe</a:t>
            </a:r>
            <a:endParaRPr b="0" lang="en-US" sz="2400" spc="-1" strike="noStrike">
              <a:latin typeface="Arial"/>
            </a:endParaRPr>
          </a:p>
          <a:p>
            <a:pPr marL="44892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Italian Restaurant</a:t>
            </a:r>
            <a:endParaRPr b="0" lang="en-US" sz="2400" spc="-1" strike="noStrike">
              <a:latin typeface="Arial"/>
            </a:endParaRPr>
          </a:p>
          <a:p>
            <a:pPr marL="44892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Seafood Restaurant</a:t>
            </a:r>
            <a:endParaRPr b="0" lang="en-US" sz="2400" spc="-1" strike="noStrike">
              <a:latin typeface="Arial"/>
            </a:endParaRPr>
          </a:p>
          <a:p>
            <a:pPr marL="44892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Gym</a:t>
            </a:r>
            <a:endParaRPr b="0" lang="en-US" sz="2400" spc="-1" strike="noStrike">
              <a:latin typeface="Arial"/>
            </a:endParaRPr>
          </a:p>
          <a:p>
            <a:pPr marL="448920" indent="-216000">
              <a:lnSpc>
                <a:spcPct val="150000"/>
              </a:lnSpc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Clothing store</a:t>
            </a:r>
            <a:endParaRPr b="0" lang="en-US" sz="2400" spc="-1" strike="noStrike">
              <a:latin typeface="Arial"/>
            </a:endParaRPr>
          </a:p>
          <a:p>
            <a:pPr marL="448920" indent="-216000">
              <a:lnSpc>
                <a:spcPct val="150000"/>
              </a:lnSpc>
              <a:spcAft>
                <a:spcPts val="1414"/>
              </a:spcAft>
              <a:buClr>
                <a:srgbClr val="000000"/>
              </a:buClr>
              <a:buFont typeface="StarSymbol"/>
              <a:buAutoNum type="arabicParenR"/>
              <a:tabLst>
                <a:tab algn="l" pos="0"/>
              </a:tabLst>
            </a:pP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 </a:t>
            </a:r>
            <a:r>
              <a:rPr b="1" lang="en-US" sz="2400" spc="-1" strike="noStrike">
                <a:solidFill>
                  <a:srgbClr val="2c3e50"/>
                </a:solidFill>
                <a:latin typeface="Times New Roman"/>
              </a:rPr>
              <a:t>Sushi restaurant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4269960" y="1980000"/>
            <a:ext cx="5205600" cy="503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Introduction - Background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360000" y="1980000"/>
            <a:ext cx="456696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2c3e50"/>
                </a:solidFill>
                <a:latin typeface="Source Sans Pro Semibold"/>
              </a:rPr>
              <a:t>ASDFLLA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5155560" y="2788560"/>
            <a:ext cx="4566960" cy="342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Introduction - Problem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359640" y="2787480"/>
            <a:ext cx="4566960" cy="3424320"/>
          </a:xfrm>
          <a:prstGeom prst="rect">
            <a:avLst/>
          </a:prstGeom>
          <a:ln>
            <a:noFill/>
          </a:ln>
        </p:spPr>
      </p:pic>
      <p:sp>
        <p:nvSpPr>
          <p:cNvPr id="302" name="CustomShape 2"/>
          <p:cNvSpPr/>
          <p:nvPr/>
        </p:nvSpPr>
        <p:spPr>
          <a:xfrm>
            <a:off x="5155920" y="1980000"/>
            <a:ext cx="456696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2c3e50"/>
                </a:solidFill>
                <a:latin typeface="Source Sans Pro Semibold"/>
              </a:rPr>
              <a:t>adfjha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Introduction - Plan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360000" y="1980000"/>
            <a:ext cx="4566960" cy="50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2c3e50"/>
                </a:solidFill>
                <a:latin typeface="Source Sans Pro Semibold"/>
              </a:rPr>
              <a:t>asdfa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1"/>
          <a:stretch/>
        </p:blipFill>
        <p:spPr>
          <a:xfrm>
            <a:off x="5155560" y="2216160"/>
            <a:ext cx="4566960" cy="4566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Neighborhood Data Collection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830520" y="1979640"/>
            <a:ext cx="3625560" cy="240336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5626080" y="1979640"/>
            <a:ext cx="3625920" cy="240336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3"/>
          <a:stretch/>
        </p:blipFill>
        <p:spPr>
          <a:xfrm>
            <a:off x="840600" y="4611960"/>
            <a:ext cx="3605400" cy="240336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4"/>
          <a:stretch/>
        </p:blipFill>
        <p:spPr>
          <a:xfrm>
            <a:off x="5644080" y="4611960"/>
            <a:ext cx="3590280" cy="240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Neighborhood Data Collection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853200" y="1979280"/>
            <a:ext cx="3580200" cy="240336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2"/>
          <a:stretch/>
        </p:blipFill>
        <p:spPr>
          <a:xfrm>
            <a:off x="5631120" y="1979280"/>
            <a:ext cx="3615480" cy="240336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3"/>
          <a:stretch/>
        </p:blipFill>
        <p:spPr>
          <a:xfrm>
            <a:off x="840600" y="4613400"/>
            <a:ext cx="3605400" cy="239976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4"/>
          <a:stretch/>
        </p:blipFill>
        <p:spPr>
          <a:xfrm>
            <a:off x="5644080" y="4621680"/>
            <a:ext cx="3590280" cy="2383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Foursquare Retail Venue Data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7" name="" descr=""/>
          <p:cNvPicPr/>
          <p:nvPr/>
        </p:nvPicPr>
        <p:blipFill>
          <a:blip r:embed="rId1"/>
          <a:stretch/>
        </p:blipFill>
        <p:spPr>
          <a:xfrm>
            <a:off x="822960" y="1737360"/>
            <a:ext cx="8348040" cy="3832920"/>
          </a:xfrm>
          <a:prstGeom prst="rect">
            <a:avLst/>
          </a:prstGeom>
          <a:ln>
            <a:noFill/>
          </a:ln>
        </p:spPr>
      </p:pic>
      <p:sp>
        <p:nvSpPr>
          <p:cNvPr id="318" name="CustomShape 2"/>
          <p:cNvSpPr/>
          <p:nvPr/>
        </p:nvSpPr>
        <p:spPr>
          <a:xfrm>
            <a:off x="731520" y="5760720"/>
            <a:ext cx="8412120" cy="3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Source Sans Pro"/>
              </a:rPr>
              <a:t>adfasdf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latin typeface="Source Sans Pro Black"/>
              </a:rPr>
              <a:t>Data Cleaning – Removing Small Neighborhoods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20" name="CustomShape 2"/>
          <p:cNvSpPr/>
          <p:nvPr/>
        </p:nvSpPr>
        <p:spPr>
          <a:xfrm>
            <a:off x="360000" y="1980000"/>
            <a:ext cx="9359640" cy="176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Aft>
                <a:spcPts val="1414"/>
              </a:spcAft>
              <a:buClr>
                <a:srgbClr val="2c3e5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2c3e50"/>
                </a:solidFill>
                <a:latin typeface="Source Sans Pro Semibold"/>
              </a:rPr>
              <a:t>asdfafd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569160" y="3108960"/>
            <a:ext cx="8940240" cy="3894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360000" y="301320"/>
            <a:ext cx="9359640" cy="958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Source Sans Pro Black"/>
              </a:rPr>
              <a:t>Data Preparation – Category Frequencies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23" name="" descr=""/>
          <p:cNvPicPr/>
          <p:nvPr/>
        </p:nvPicPr>
        <p:blipFill>
          <a:blip r:embed="rId1"/>
          <a:stretch/>
        </p:blipFill>
        <p:spPr>
          <a:xfrm>
            <a:off x="978480" y="1753920"/>
            <a:ext cx="8073720" cy="400644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548640" y="5930640"/>
            <a:ext cx="8869320" cy="3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Source Sans Pro"/>
              </a:rPr>
              <a:t>adfasdf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Application>LibreOffice/6.4.7.2$MacOSX_X86_64 LibreOffice_project/639b8ac485750d5696d7590a72ef1b496725cfb5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2021-06-10T19:52:54Z</dcterms:created>
  <dc:creator/>
  <dc:description/>
  <dc:language>en-US</dc:language>
  <cp:lastModifiedBy/>
  <dcterms:modified xsi:type="dcterms:W3CDTF">2021-06-10T21:04:14Z</dcterms:modified>
  <cp:revision>4</cp:revision>
  <dc:subject/>
  <dc:title>Midnightblue</dc:title>
</cp:coreProperties>
</file>